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9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58" r:id="rId7"/>
    <p:sldId id="259" r:id="rId8"/>
    <p:sldId id="263" r:id="rId9"/>
    <p:sldId id="262" r:id="rId10"/>
    <p:sldId id="278" r:id="rId11"/>
    <p:sldId id="264" r:id="rId12"/>
    <p:sldId id="279" r:id="rId13"/>
    <p:sldId id="28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09" autoAdjust="0"/>
    <p:restoredTop sz="96284" autoAdjust="0"/>
  </p:normalViewPr>
  <p:slideViewPr>
    <p:cSldViewPr snapToGrid="0">
      <p:cViewPr varScale="1">
        <p:scale>
          <a:sx n="106" d="100"/>
          <a:sy n="106" d="100"/>
        </p:scale>
        <p:origin x="39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3524" y="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07C05672-1454-4414-8E9F-57C3C41CD556}" type="datetime1">
              <a:rPr lang="ru-RU" smtClean="0"/>
              <a:t>26.05.2025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37B95B5C-AE81-486B-8299-C690ADF087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fld id="{CE33381F-496F-4E40-BB1C-AE9C65416224}" type="datetime1">
              <a:rPr lang="ru-RU" smtClean="0"/>
              <a:pPr/>
              <a:t>26.05.2025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6922D2F8-28A7-48E8-ADD3-E9583D47D83D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6086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1709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0452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533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1718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8094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AE61E-7476-1B08-90EB-EC054BA04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3483654-86B3-A286-E36C-507F93B57E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110A714-DD84-3375-D58F-7C26A6A972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6237103-332E-80DF-AE88-AB12EF562B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445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7479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4ABAA-41EF-63D1-BAB5-1E485C19C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F1A3D51-08FE-1C3C-2127-C5A21AFF2A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2618B3E1-FA88-6490-A9E4-5B974F2F91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AA5E05B-00A9-B2CB-C6BE-08FF2CE7C4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2688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r>
              <a:rPr lang="ru-RU" cap="all"/>
              <a:t>21 мая 20гг</a:t>
            </a:r>
            <a:endParaRPr lang="ru-RU" b="1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ЗАГОЛОВОК ПРЕЗЕНТАЦИИ</a:t>
            </a:r>
            <a:endParaRPr lang="ru-RU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8676828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r>
              <a:rPr lang="ru-RU" cap="all"/>
              <a:t>21 мая 20гг</a:t>
            </a:r>
            <a:endParaRPr lang="ru-RU" b="1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ЗАГОЛОВОК ПРЕЗЕНТАЦИИ</a:t>
            </a:r>
            <a:endParaRPr lang="ru-RU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8481680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r>
              <a:rPr lang="ru-RU" cap="all"/>
              <a:t>21 мая 20гг</a:t>
            </a:r>
            <a:endParaRPr lang="ru-RU" b="1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ЗАГОЛОВОК ПРЕЗЕНТАЦИИ</a:t>
            </a:r>
            <a:endParaRPr lang="ru-RU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2120069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Графический объект 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rtlCol="0" anchor="b"/>
          <a:lstStyle>
            <a:lvl1pPr>
              <a:defRPr lang="ru-RU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lang="ru-RU" sz="1800" i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ru-RU" noProof="0" dirty="0"/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09612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О на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Графический объект 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Овал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6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0" name="Рисунок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 rtlCol="0"/>
          <a:lstStyle>
            <a:lvl1pPr marL="0" indent="0" algn="ctr">
              <a:buFont typeface="+mj-lt"/>
              <a:buNone/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20" name="Нижний колонтитул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2" name="Дата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29527125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робле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8" name="Текст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0" name="Текст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9" name="Текст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1" name="Нижний колонтитул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42" name="Номер слайда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43" name="Дата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29114597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2" name="Текст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8" name="Текст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3" name="Текст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9" name="Текст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4" name="Текст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30" name="Текст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0" name="Нижний колонтитул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2" name="Дата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36" name="Рисунок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37" name="Рисунок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38" name="Рисунок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6679435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-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 rtlCol="0"/>
          <a:lstStyle>
            <a:lvl1pPr algn="ctr">
              <a:defRPr lang="ru-RU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6484320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Бизнес-мод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1" name="Текст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" name="Текст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4" name="Текст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0" name="Нижний колонтитул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2" name="Дата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32198425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Обзор рыночных возможносте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Графический объект 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ru-RU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5" name="Текст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ru-RU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3" name="Текст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7" name="Текст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ru-RU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6" name="Текст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0" name="Нижний колонтитул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2" name="Дата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20167673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пулярнос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Графический объект 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rtlCol="0" anchor="b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39" name="Текст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56" name="Текст 14">
            <a:extLst>
              <a:ext uri="{FF2B5EF4-FFF2-40B4-BE49-F238E27FC236}">
                <a16:creationId xmlns:a16="http://schemas.microsoft.com/office/drawing/2014/main" id="{EF233E3C-C99A-4345-9504-B06740BBAB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83159" y="3186346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55" name="Текст 14">
            <a:extLst>
              <a:ext uri="{FF2B5EF4-FFF2-40B4-BE49-F238E27FC236}">
                <a16:creationId xmlns:a16="http://schemas.microsoft.com/office/drawing/2014/main" id="{406787F7-1112-4CC9-8FD0-D3583902DE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3159" y="3699738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54" name="Текст 14">
            <a:extLst>
              <a:ext uri="{FF2B5EF4-FFF2-40B4-BE49-F238E27FC236}">
                <a16:creationId xmlns:a16="http://schemas.microsoft.com/office/drawing/2014/main" id="{99FA8680-9A76-4984-9EF3-619FF82EF7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3159" y="4213130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53" name="Текст 14">
            <a:extLst>
              <a:ext uri="{FF2B5EF4-FFF2-40B4-BE49-F238E27FC236}">
                <a16:creationId xmlns:a16="http://schemas.microsoft.com/office/drawing/2014/main" id="{CB4D59B1-4953-4B1A-9812-770624E09F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3159" y="4726522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52" name="Текст 14">
            <a:extLst>
              <a:ext uri="{FF2B5EF4-FFF2-40B4-BE49-F238E27FC236}">
                <a16:creationId xmlns:a16="http://schemas.microsoft.com/office/drawing/2014/main" id="{95F87D86-6041-4E3C-BB75-D69D0BE78A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3159" y="5239913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82" name="Текст 14">
            <a:extLst>
              <a:ext uri="{FF2B5EF4-FFF2-40B4-BE49-F238E27FC236}">
                <a16:creationId xmlns:a16="http://schemas.microsoft.com/office/drawing/2014/main" id="{634E901B-B6DE-434D-897D-F1CBD4C850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83158" y="5757105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40" name="Текст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1205833E-1296-4429-98BC-86ED5E75B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56287" y="5930807"/>
            <a:ext cx="680833" cy="553488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5" name="Текст 14">
            <a:extLst>
              <a:ext uri="{FF2B5EF4-FFF2-40B4-BE49-F238E27FC236}">
                <a16:creationId xmlns:a16="http://schemas.microsoft.com/office/drawing/2014/main" id="{4ADE2985-788D-4E06-BD6E-2DAB0780CC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83623" y="5930807"/>
            <a:ext cx="717943" cy="553488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FAA1F6E3-EB96-4B94-BB57-05FD3C6316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8590" y="5929991"/>
            <a:ext cx="688462" cy="553488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A59FA224-FF57-40F3-9DE2-A9E5663CA4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4388" y="5929991"/>
            <a:ext cx="680835" cy="553488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8" name="Текст 14">
            <a:extLst>
              <a:ext uri="{FF2B5EF4-FFF2-40B4-BE49-F238E27FC236}">
                <a16:creationId xmlns:a16="http://schemas.microsoft.com/office/drawing/2014/main" id="{B54D6B4E-0A06-4D7F-A784-E937A895E8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2728" y="5929991"/>
            <a:ext cx="717942" cy="553488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grpSp>
        <p:nvGrpSpPr>
          <p:cNvPr id="81" name="Группа 80">
            <a:extLst>
              <a:ext uri="{FF2B5EF4-FFF2-40B4-BE49-F238E27FC236}">
                <a16:creationId xmlns:a16="http://schemas.microsoft.com/office/drawing/2014/main" id="{CBAACD0B-92AC-4BB5-B2A1-E707BF046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93151" y="3356785"/>
            <a:ext cx="4296522" cy="2583500"/>
            <a:chOff x="6593151" y="3356785"/>
            <a:chExt cx="4296522" cy="2583500"/>
          </a:xfrm>
        </p:grpSpPr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5621DF36-2E24-4250-8EA9-A4F7384057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87397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519F31A0-FCE5-444A-9B67-BAD40A29F0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3567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единительная линия 59">
              <a:extLst>
                <a:ext uri="{FF2B5EF4-FFF2-40B4-BE49-F238E27FC236}">
                  <a16:creationId xmlns:a16="http://schemas.microsoft.com/office/drawing/2014/main" id="{32EB8C64-26D1-49F5-BA35-75904015FB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9402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единительная линия 61">
              <a:extLst>
                <a:ext uri="{FF2B5EF4-FFF2-40B4-BE49-F238E27FC236}">
                  <a16:creationId xmlns:a16="http://schemas.microsoft.com/office/drawing/2014/main" id="{97ED0880-E9DE-43CA-BBF7-379FADCCA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417240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единительная линия 63">
              <a:extLst>
                <a:ext uri="{FF2B5EF4-FFF2-40B4-BE49-F238E27FC236}">
                  <a16:creationId xmlns:a16="http://schemas.microsoft.com/office/drawing/2014/main" id="{0ECB90AC-2E9C-4DA6-9DE3-DC040D0710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908361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>
              <a:extLst>
                <a:ext uri="{FF2B5EF4-FFF2-40B4-BE49-F238E27FC236}">
                  <a16:creationId xmlns:a16="http://schemas.microsoft.com/office/drawing/2014/main" id="{3D64C7F2-BB5D-48DC-9D4E-C23102C15F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39362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A55D8F5-8A01-4257-9CE6-A1B977F30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56287" y="5431011"/>
            <a:ext cx="680833" cy="50136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0F2C8F2-9655-45C9-AEF1-0F524E904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86167" y="4913817"/>
            <a:ext cx="680834" cy="101855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458165E-0BB4-4621-BC5C-EB2DDE22E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16048" y="4396625"/>
            <a:ext cx="680835" cy="153493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F4798AF-A852-4991-B42B-A74C23574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44388" y="3879433"/>
            <a:ext cx="680835" cy="205212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BCA52D7-A558-4733-BD5C-28751C99A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75270" y="3362241"/>
            <a:ext cx="680836" cy="256931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2" name="Нижний колонтитул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4" name="Дата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r>
              <a:rPr lang="ru-RU" cap="all"/>
              <a:t>21 мая 20гг</a:t>
            </a:r>
            <a:endParaRPr lang="ru-RU" b="1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ЗАГОЛОВОК ПРЕЗЕНТАЦИИ</a:t>
            </a:r>
            <a:endParaRPr lang="ru-RU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9340681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r>
              <a:rPr lang="ru-RU" cap="all"/>
              <a:t>21 мая 20гг</a:t>
            </a:r>
            <a:endParaRPr lang="ru-RU" b="1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ЗАГОЛОВОК ПРЕЗЕНТАЦИИ</a:t>
            </a:r>
            <a:endParaRPr lang="ru-RU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0769944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r>
              <a:rPr lang="ru-RU" cap="all"/>
              <a:t>21 мая 20гг</a:t>
            </a:r>
            <a:endParaRPr lang="ru-RU" b="1" cap="al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ЗАГОЛОВОК ПРЕЗЕНТАЦИИ</a:t>
            </a:r>
            <a:endParaRPr lang="ru-RU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9336989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r>
              <a:rPr lang="ru-RU" cap="all"/>
              <a:t>21 мая 20гг</a:t>
            </a:r>
            <a:endParaRPr lang="ru-RU" b="1" cap="al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ЗАГОЛОВОК ПРЕЗЕНТАЦИИ</a:t>
            </a:r>
            <a:endParaRPr lang="ru-RU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2312621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r>
              <a:rPr lang="ru-RU" cap="all"/>
              <a:t>21 мая 20гг</a:t>
            </a:r>
            <a:endParaRPr lang="ru-RU" b="1" cap="al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ЗАГОЛОВОК ПРЕЗЕНТАЦИИ</a:t>
            </a:r>
            <a:endParaRPr lang="ru-RU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720538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r>
              <a:rPr lang="ru-RU" cap="all"/>
              <a:t>21 мая 20гг</a:t>
            </a:r>
            <a:endParaRPr lang="ru-RU" b="1" cap="al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ЗАГОЛОВОК ПРЕЗЕНТАЦИИ</a:t>
            </a:r>
            <a:endParaRPr lang="ru-R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5987157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r>
              <a:rPr lang="ru-RU" cap="all"/>
              <a:t>21 мая 20гг</a:t>
            </a:r>
            <a:endParaRPr lang="ru-RU" b="1" cap="al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ЗАГОЛОВОК ПРЕЗЕНТАЦИИ</a:t>
            </a:r>
            <a:endParaRPr lang="ru-RU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8683480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r>
              <a:rPr lang="ru-RU" cap="all"/>
              <a:t>21 мая 20гг</a:t>
            </a:r>
            <a:endParaRPr lang="ru-RU" b="1" cap="al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ЗАГОЛОВОК ПРЕЗЕНТАЦИИ</a:t>
            </a:r>
            <a:endParaRPr lang="ru-RU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9854111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 lang="ru-RU"/>
            </a:pPr>
            <a:r>
              <a:rPr lang="ru-RU" cap="all"/>
              <a:t>21 мая 20гг</a:t>
            </a:r>
            <a:endParaRPr lang="ru-RU" b="1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ЗАГОЛОВОК ПРЕЗЕНТАЦИИ</a:t>
            </a:r>
            <a:endParaRPr lang="ru-RU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1388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6" r:id="rId16"/>
    <p:sldLayoutId id="2147483817" r:id="rId17"/>
    <p:sldLayoutId id="2147483818" r:id="rId18"/>
    <p:sldLayoutId id="2147483661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video" Target="NULL" TargetMode="External"/><Relationship Id="rId7" Type="http://schemas.openxmlformats.org/officeDocument/2006/relationships/notesSlide" Target="../notesSlides/notesSlide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slideLayout" Target="../slideLayouts/slideLayout17.xml"/><Relationship Id="rId5" Type="http://schemas.microsoft.com/office/2007/relationships/media" Target="../media/media3.mp4"/><Relationship Id="rId10" Type="http://schemas.openxmlformats.org/officeDocument/2006/relationships/image" Target="../media/image31.png"/><Relationship Id="rId4" Type="http://schemas.microsoft.com/office/2007/relationships/media" Target="../media/media2.mp4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jp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01" y="249094"/>
            <a:ext cx="5773861" cy="869491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r>
              <a:rPr lang="en-US" sz="4400" dirty="0" err="1">
                <a:solidFill>
                  <a:srgbClr val="4B4CED"/>
                </a:solidFill>
                <a:latin typeface="Aptos Display (Заголовки)"/>
                <a:cs typeface="Baloo Bhaijaan" panose="03080902040302020200"/>
              </a:rPr>
              <a:t>Pocket</a:t>
            </a:r>
            <a:r>
              <a:rPr lang="en-US" sz="4400" dirty="0" err="1">
                <a:solidFill>
                  <a:srgbClr val="37B6E9"/>
                </a:solidFill>
                <a:latin typeface="Aptos Display (Заголовки)"/>
                <a:cs typeface="Baloo Bhaijaan" panose="03080902040302020200"/>
              </a:rPr>
              <a:t>Health</a:t>
            </a:r>
            <a:endParaRPr lang="ru-RU" sz="2800" dirty="0">
              <a:solidFill>
                <a:srgbClr val="37B6E9"/>
              </a:solidFill>
              <a:latin typeface="Aptos Display (Заголовки)"/>
              <a:cs typeface="Baloo Bhaijaan" panose="03080902040302020200"/>
            </a:endParaRP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Мария Анисимова​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8DF87B-7574-F566-614B-C6D4972783F1}"/>
              </a:ext>
            </a:extLst>
          </p:cNvPr>
          <p:cNvSpPr txBox="1"/>
          <p:nvPr/>
        </p:nvSpPr>
        <p:spPr>
          <a:xfrm>
            <a:off x="54700" y="1349402"/>
            <a:ext cx="4023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Comic Sans MS" panose="030F0702030302020204" pitchFamily="66" charset="0"/>
                <a:cs typeface="Baloo Bhaijaan" panose="03080902040302020200" pitchFamily="66" charset="-78"/>
              </a:rPr>
              <a:t>Группа 8 </a:t>
            </a:r>
            <a:r>
              <a:rPr lang="ru-RU" sz="3200" dirty="0">
                <a:cs typeface="Baloo Da 2" panose="03080502040302020200" pitchFamily="66" charset="0"/>
              </a:rPr>
              <a:t>Команда</a:t>
            </a:r>
            <a:r>
              <a:rPr lang="ru-RU" sz="3200" dirty="0">
                <a:cs typeface="Baloo Bhaijaan" panose="03080902040302020200" pitchFamily="66" charset="-78"/>
              </a:rPr>
              <a:t> </a:t>
            </a:r>
            <a:r>
              <a:rPr lang="en-US" sz="3200" dirty="0">
                <a:latin typeface="Comic Sans MS" panose="030F0702030302020204" pitchFamily="66" charset="0"/>
                <a:cs typeface="Baloo Bhaijaan" panose="03080902040302020200" pitchFamily="66" charset="-78"/>
              </a:rPr>
              <a:t>4</a:t>
            </a:r>
            <a:endParaRPr lang="ru-RU" sz="3200" dirty="0">
              <a:latin typeface="Comic Sans MS" panose="030F0702030302020204" pitchFamily="66" charset="0"/>
              <a:cs typeface="Baloo Bhaijaan" panose="03080902040302020200" pitchFamily="66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1B3684-52E9-A095-6B9A-3DBB1EFDA970}"/>
              </a:ext>
            </a:extLst>
          </p:cNvPr>
          <p:cNvSpPr txBox="1"/>
          <p:nvPr/>
        </p:nvSpPr>
        <p:spPr>
          <a:xfrm>
            <a:off x="54700" y="2334087"/>
            <a:ext cx="586266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err="1">
                <a:cs typeface="Baloo Da 2" panose="03080502040302020200" pitchFamily="66" charset="0"/>
              </a:rPr>
              <a:t>Сакун</a:t>
            </a:r>
            <a:r>
              <a:rPr lang="ru-RU" sz="3200" dirty="0">
                <a:cs typeface="Baloo Da 2" panose="03080502040302020200" pitchFamily="66" charset="0"/>
              </a:rPr>
              <a:t> Дарья Александровна</a:t>
            </a:r>
          </a:p>
          <a:p>
            <a:r>
              <a:rPr lang="ru-RU" sz="3200" dirty="0">
                <a:cs typeface="Baloo Da 2" panose="03080502040302020200" pitchFamily="66" charset="0"/>
              </a:rPr>
              <a:t>Вологжин Егор Владимирович</a:t>
            </a:r>
          </a:p>
          <a:p>
            <a:r>
              <a:rPr lang="ru-RU" sz="3200" dirty="0">
                <a:cs typeface="Baloo Da 2" panose="03080502040302020200" pitchFamily="66" charset="0"/>
              </a:rPr>
              <a:t>Труфанов Егор Сергеевич</a:t>
            </a:r>
          </a:p>
          <a:p>
            <a:r>
              <a:rPr lang="ru-RU" sz="3200" dirty="0">
                <a:cs typeface="Baloo Da 2" panose="03080502040302020200" pitchFamily="66" charset="0"/>
              </a:rPr>
              <a:t>Масалкин Никита Сергеевич</a:t>
            </a:r>
          </a:p>
          <a:p>
            <a:r>
              <a:rPr lang="ru-RU" sz="3200" dirty="0">
                <a:cs typeface="Baloo Da 2" panose="03080502040302020200" pitchFamily="66" charset="0"/>
              </a:rPr>
              <a:t>Ушаков Денис Сергеевич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CCEFA6-4838-169F-802A-047F40CECFCB}"/>
              </a:ext>
            </a:extLst>
          </p:cNvPr>
          <p:cNvSpPr txBox="1"/>
          <p:nvPr/>
        </p:nvSpPr>
        <p:spPr>
          <a:xfrm>
            <a:off x="0" y="6273225"/>
            <a:ext cx="2390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mic Sans MS" panose="030F0702030302020204" pitchFamily="66" charset="0"/>
                <a:cs typeface="Baloo Bhaijaan" panose="03080902040302020200" pitchFamily="66" charset="-78"/>
              </a:rPr>
              <a:t>26.05.2025</a:t>
            </a:r>
            <a:endParaRPr lang="ru-RU" sz="3200" dirty="0">
              <a:latin typeface="Comic Sans MS" panose="030F0702030302020204" pitchFamily="66" charset="0"/>
              <a:cs typeface="Baloo Bhaijaan" panose="03080902040302020200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01" y="249094"/>
            <a:ext cx="5773861" cy="869491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r>
              <a:rPr lang="en-US" sz="4400" dirty="0" err="1">
                <a:solidFill>
                  <a:srgbClr val="4B4CED"/>
                </a:solidFill>
                <a:latin typeface="Aptos Display (Заголовки)"/>
                <a:cs typeface="Baloo Bhaijaan" panose="03080902040302020200"/>
              </a:rPr>
              <a:t>Pocket</a:t>
            </a:r>
            <a:r>
              <a:rPr lang="en-US" sz="4400" dirty="0" err="1">
                <a:solidFill>
                  <a:srgbClr val="37B6E9"/>
                </a:solidFill>
                <a:latin typeface="Aptos Display (Заголовки)"/>
                <a:cs typeface="Baloo Bhaijaan" panose="03080902040302020200"/>
              </a:rPr>
              <a:t>Health</a:t>
            </a:r>
            <a:endParaRPr lang="ru-RU" sz="2800" dirty="0">
              <a:solidFill>
                <a:srgbClr val="37B6E9"/>
              </a:solidFill>
              <a:latin typeface="Aptos Display (Заголовки)"/>
              <a:cs typeface="Baloo Bhaijaan" panose="03080902040302020200"/>
            </a:endParaRP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Мария Анисимова​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8DF87B-7574-F566-614B-C6D4972783F1}"/>
              </a:ext>
            </a:extLst>
          </p:cNvPr>
          <p:cNvSpPr txBox="1"/>
          <p:nvPr/>
        </p:nvSpPr>
        <p:spPr>
          <a:xfrm>
            <a:off x="54700" y="1349402"/>
            <a:ext cx="4023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Comic Sans MS" panose="030F0702030302020204" pitchFamily="66" charset="0"/>
                <a:cs typeface="Baloo Bhaijaan" panose="03080902040302020200" pitchFamily="66" charset="-78"/>
              </a:rPr>
              <a:t>Группа 8 </a:t>
            </a:r>
            <a:r>
              <a:rPr lang="ru-RU" sz="3200" dirty="0">
                <a:cs typeface="Baloo Da 2" panose="03080502040302020200" pitchFamily="66" charset="0"/>
              </a:rPr>
              <a:t>Команда</a:t>
            </a:r>
            <a:r>
              <a:rPr lang="ru-RU" sz="3200" dirty="0">
                <a:cs typeface="Baloo Bhaijaan" panose="03080902040302020200" pitchFamily="66" charset="-78"/>
              </a:rPr>
              <a:t> </a:t>
            </a:r>
            <a:r>
              <a:rPr lang="en-US" sz="3200" dirty="0">
                <a:latin typeface="Comic Sans MS" panose="030F0702030302020204" pitchFamily="66" charset="0"/>
                <a:cs typeface="Baloo Bhaijaan" panose="03080902040302020200" pitchFamily="66" charset="-78"/>
              </a:rPr>
              <a:t>4</a:t>
            </a:r>
            <a:endParaRPr lang="ru-RU" sz="3200" dirty="0">
              <a:latin typeface="Comic Sans MS" panose="030F0702030302020204" pitchFamily="66" charset="0"/>
              <a:cs typeface="Baloo Bhaijaan" panose="03080902040302020200" pitchFamily="66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1B3684-52E9-A095-6B9A-3DBB1EFDA970}"/>
              </a:ext>
            </a:extLst>
          </p:cNvPr>
          <p:cNvSpPr txBox="1"/>
          <p:nvPr/>
        </p:nvSpPr>
        <p:spPr>
          <a:xfrm>
            <a:off x="54700" y="2334087"/>
            <a:ext cx="586266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err="1">
                <a:cs typeface="Baloo Da 2" panose="03080502040302020200" pitchFamily="66" charset="0"/>
              </a:rPr>
              <a:t>Сакун</a:t>
            </a:r>
            <a:r>
              <a:rPr lang="ru-RU" sz="3200" dirty="0">
                <a:cs typeface="Baloo Da 2" panose="03080502040302020200" pitchFamily="66" charset="0"/>
              </a:rPr>
              <a:t> Дарья Александровна</a:t>
            </a:r>
          </a:p>
          <a:p>
            <a:r>
              <a:rPr lang="ru-RU" sz="3200" dirty="0">
                <a:cs typeface="Baloo Da 2" panose="03080502040302020200" pitchFamily="66" charset="0"/>
              </a:rPr>
              <a:t>Вологжин Егор Владимирович</a:t>
            </a:r>
          </a:p>
          <a:p>
            <a:r>
              <a:rPr lang="ru-RU" sz="3200" dirty="0">
                <a:cs typeface="Baloo Da 2" panose="03080502040302020200" pitchFamily="66" charset="0"/>
              </a:rPr>
              <a:t>Труфанов Егор Сергеевич</a:t>
            </a:r>
          </a:p>
          <a:p>
            <a:r>
              <a:rPr lang="ru-RU" sz="3200" dirty="0">
                <a:cs typeface="Baloo Da 2" panose="03080502040302020200" pitchFamily="66" charset="0"/>
              </a:rPr>
              <a:t>Масалкин Никита Сергеевич</a:t>
            </a:r>
          </a:p>
          <a:p>
            <a:r>
              <a:rPr lang="ru-RU" sz="3200" dirty="0">
                <a:cs typeface="Baloo Da 2" panose="03080502040302020200" pitchFamily="66" charset="0"/>
              </a:rPr>
              <a:t>Ушаков Денис Сергеевич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CCEFA6-4838-169F-802A-047F40CECFCB}"/>
              </a:ext>
            </a:extLst>
          </p:cNvPr>
          <p:cNvSpPr txBox="1"/>
          <p:nvPr/>
        </p:nvSpPr>
        <p:spPr>
          <a:xfrm>
            <a:off x="0" y="6273225"/>
            <a:ext cx="2390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mic Sans MS" panose="030F0702030302020204" pitchFamily="66" charset="0"/>
                <a:cs typeface="Baloo Bhaijaan" panose="03080902040302020200" pitchFamily="66" charset="-78"/>
              </a:rPr>
              <a:t>26.05.2025</a:t>
            </a:r>
            <a:endParaRPr lang="ru-RU" sz="3200" dirty="0">
              <a:latin typeface="Comic Sans MS" panose="030F0702030302020204" pitchFamily="66" charset="0"/>
              <a:cs typeface="Baloo Bhaijaan" panose="03080902040302020200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80094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6089" y="6277971"/>
            <a:ext cx="545911" cy="58002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3600" b="1" dirty="0">
                <a:solidFill>
                  <a:schemeClr val="tx1"/>
                </a:solidFill>
                <a:cs typeface="Baloo Bhaijaan" panose="03080902040302020200" pitchFamily="66" charset="-78"/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F17DC-1490-77C3-5659-E3690ACCEA70}"/>
              </a:ext>
            </a:extLst>
          </p:cNvPr>
          <p:cNvSpPr txBox="1"/>
          <p:nvPr/>
        </p:nvSpPr>
        <p:spPr>
          <a:xfrm>
            <a:off x="-29689" y="848258"/>
            <a:ext cx="58739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cs typeface="Baloo Da 2" panose="03080502040302020200" pitchFamily="66" charset="0"/>
              </a:rPr>
              <a:t>Поставленные проблемы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8E796A-EDA2-82F1-7AD8-FB0155382111}"/>
              </a:ext>
            </a:extLst>
          </p:cNvPr>
          <p:cNvSpPr txBox="1"/>
          <p:nvPr/>
        </p:nvSpPr>
        <p:spPr>
          <a:xfrm>
            <a:off x="990756" y="2937893"/>
            <a:ext cx="5105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Проблема самодиагностики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E8ADEB-1758-1481-2EA0-9C968858A43C}"/>
              </a:ext>
            </a:extLst>
          </p:cNvPr>
          <p:cNvSpPr txBox="1"/>
          <p:nvPr/>
        </p:nvSpPr>
        <p:spPr>
          <a:xfrm>
            <a:off x="990756" y="4172922"/>
            <a:ext cx="5584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Проблема с приемом лекарств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DD9999-C8FF-2221-9E1B-29052E1BAD8A}"/>
              </a:ext>
            </a:extLst>
          </p:cNvPr>
          <p:cNvSpPr txBox="1"/>
          <p:nvPr/>
        </p:nvSpPr>
        <p:spPr>
          <a:xfrm>
            <a:off x="990756" y="5525274"/>
            <a:ext cx="8117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Проблема с хранением медицинских данных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CDDF10E-A556-47BC-B1D4-B4C82FF3C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66" y="2717660"/>
            <a:ext cx="841090" cy="841090"/>
          </a:xfrm>
          <a:prstGeom prst="rect">
            <a:avLst/>
          </a:prstGeom>
        </p:spPr>
      </p:pic>
      <p:pic>
        <p:nvPicPr>
          <p:cNvPr id="17" name="Picture 6" descr="Лекарства – Бесплатные иконки: медицинский">
            <a:extLst>
              <a:ext uri="{FF2B5EF4-FFF2-40B4-BE49-F238E27FC236}">
                <a16:creationId xmlns:a16="http://schemas.microsoft.com/office/drawing/2014/main" id="{8F60AFD0-124A-4872-9919-857981366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01" y="4033929"/>
            <a:ext cx="841091" cy="84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Медицинская карта – Бесплатные иконки: медицинский">
            <a:extLst>
              <a:ext uri="{FF2B5EF4-FFF2-40B4-BE49-F238E27FC236}">
                <a16:creationId xmlns:a16="http://schemas.microsoft.com/office/drawing/2014/main" id="{15830A94-BC76-41DD-8732-A0F516868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48" y="5401155"/>
            <a:ext cx="841090" cy="84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 descr="Линия со стрелкой: прямо со сплошной заливкой">
            <a:extLst>
              <a:ext uri="{FF2B5EF4-FFF2-40B4-BE49-F238E27FC236}">
                <a16:creationId xmlns:a16="http://schemas.microsoft.com/office/drawing/2014/main" id="{F32A318F-1C28-4675-8278-D0D2E27DAD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2234435" y="1566823"/>
            <a:ext cx="1345667" cy="134566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108F283-5A4B-4991-8FE1-16A6F265C44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8"/>
          <a:srcRect t="923" b="9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Заголовок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dirty="0"/>
              <a:t>Проблема</a:t>
            </a:r>
          </a:p>
        </p:txBody>
      </p:sp>
      <p:sp>
        <p:nvSpPr>
          <p:cNvPr id="42" name="Текст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5" y="2178443"/>
            <a:ext cx="2556579" cy="174262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66 % потребителей в России</a:t>
            </a:r>
          </a:p>
          <a:p>
            <a:pPr rtl="0"/>
            <a:r>
              <a:rPr lang="ru-RU" dirty="0"/>
              <a:t>тратят деньги на различные продукты, которые лишь частично устраняют их проблемы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D656B4F7-80AA-4955-8984-D9DA3B536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38996" y="2178444"/>
            <a:ext cx="2673515" cy="1291081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На рынке мало или вовсе нет продуктов, таких же полезных для клиента, как наш</a:t>
            </a:r>
          </a:p>
        </p:txBody>
      </p:sp>
      <p:sp>
        <p:nvSpPr>
          <p:cNvPr id="71" name="Текст 70">
            <a:extLst>
              <a:ext uri="{FF2B5EF4-FFF2-40B4-BE49-F238E27FC236}">
                <a16:creationId xmlns:a16="http://schemas.microsoft.com/office/drawing/2014/main" id="{6DC1492D-B4FC-4834-8463-9F39FDB781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Потеря производительности обходится клиентам </a:t>
            </a:r>
            <a:br>
              <a:rPr lang="ru-RU" dirty="0"/>
            </a:br>
            <a:r>
              <a:rPr lang="ru-RU" dirty="0"/>
              <a:t>в миллионы рублей 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ЗАГОЛОВОК </a:t>
            </a:r>
            <a:r>
              <a:rPr lang="ru-RU" b="1" dirty="0"/>
              <a:t>ПРЕЗЕНТАЦИИ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7F99D2-D925-E7DE-2AC8-7B2D621CD326}"/>
              </a:ext>
            </a:extLst>
          </p:cNvPr>
          <p:cNvSpPr txBox="1"/>
          <p:nvPr/>
        </p:nvSpPr>
        <p:spPr>
          <a:xfrm>
            <a:off x="4641022" y="-18457"/>
            <a:ext cx="75509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/>
              <a:t>Решение поставленных проблем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762037-C810-DFDA-C69D-97295CCA14B5}"/>
              </a:ext>
            </a:extLst>
          </p:cNvPr>
          <p:cNvSpPr txBox="1"/>
          <p:nvPr/>
        </p:nvSpPr>
        <p:spPr>
          <a:xfrm>
            <a:off x="3342331" y="4775685"/>
            <a:ext cx="3643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Медицинская карта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35831F-30EC-F436-29D7-EB4ADE1925BB}"/>
              </a:ext>
            </a:extLst>
          </p:cNvPr>
          <p:cNvSpPr txBox="1"/>
          <p:nvPr/>
        </p:nvSpPr>
        <p:spPr>
          <a:xfrm>
            <a:off x="3332875" y="2174447"/>
            <a:ext cx="5083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Медицинский чат-ассистент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E03BD1-4870-C928-3EDB-9A3312F796EF}"/>
              </a:ext>
            </a:extLst>
          </p:cNvPr>
          <p:cNvSpPr txBox="1"/>
          <p:nvPr/>
        </p:nvSpPr>
        <p:spPr>
          <a:xfrm>
            <a:off x="3342331" y="3475066"/>
            <a:ext cx="4271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Планировщик лекарств</a:t>
            </a:r>
          </a:p>
        </p:txBody>
      </p:sp>
      <p:pic>
        <p:nvPicPr>
          <p:cNvPr id="24" name="Рисунок 23" descr="Линия со стрелкой: изгиб против часовой стрелки со сплошной заливкой">
            <a:extLst>
              <a:ext uri="{FF2B5EF4-FFF2-40B4-BE49-F238E27FC236}">
                <a16:creationId xmlns:a16="http://schemas.microsoft.com/office/drawing/2014/main" id="{B973C2E7-009D-6CDC-8078-FF4246FF4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401944">
            <a:off x="3010046" y="78796"/>
            <a:ext cx="1900092" cy="1900092"/>
          </a:xfrm>
          <a:prstGeom prst="rect">
            <a:avLst/>
          </a:prstGeom>
        </p:spPr>
      </p:pic>
      <p:sp>
        <p:nvSpPr>
          <p:cNvPr id="16" name="Номер слайда 10">
            <a:extLst>
              <a:ext uri="{FF2B5EF4-FFF2-40B4-BE49-F238E27FC236}">
                <a16:creationId xmlns:a16="http://schemas.microsoft.com/office/drawing/2014/main" id="{DD1EED41-E6B0-43F7-91E8-1216E41F0C58}"/>
              </a:ext>
            </a:extLst>
          </p:cNvPr>
          <p:cNvSpPr txBox="1">
            <a:spLocks/>
          </p:cNvSpPr>
          <p:nvPr/>
        </p:nvSpPr>
        <p:spPr>
          <a:xfrm>
            <a:off x="11646089" y="6277971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7200" rtl="0" eaLnBrk="1" latinLnBrk="0" hangingPunct="1">
              <a:defRPr lang="ru-RU" sz="1600" kern="1200">
                <a:solidFill>
                  <a:schemeClr val="accent6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 dirty="0">
                <a:solidFill>
                  <a:schemeClr val="tx1"/>
                </a:solidFill>
                <a:cs typeface="Baloo Bhaijaan" panose="03080902040302020200" pitchFamily="66" charset="-78"/>
              </a:rPr>
              <a:t>3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EBB780C-4B54-49FC-B31A-63046C38E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6912" y="2102006"/>
            <a:ext cx="859021" cy="859021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3EA9737-11FA-4591-90C9-81080B2F30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6912" y="3347369"/>
            <a:ext cx="859021" cy="859021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7C86D6EA-AAF7-475B-AB85-27E00A9982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912" y="4593966"/>
            <a:ext cx="859022" cy="85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Текст 26">
            <a:extLst>
              <a:ext uri="{FF2B5EF4-FFF2-40B4-BE49-F238E27FC236}">
                <a16:creationId xmlns:a16="http://schemas.microsoft.com/office/drawing/2014/main" id="{56F30711-3932-4012-B6C1-3B270E1293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005" y="4685940"/>
            <a:ext cx="2640803" cy="161641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Наш продукт упрощает жизнь клиентов, и никакие другие продукты на рынке не предлагают схожие функции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491AC0FF-532B-4B36-BE1C-83B71D783B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4673496"/>
            <a:ext cx="2640803" cy="161641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Сокращение расходов на замену аналогичными продуктами 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EA344E8-12AB-4BC6-9FA0-D3FFCDFD1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dirty="0"/>
              <a:t>ЗАГОЛОВОК ПРЕЗЕНТАЦИИ</a:t>
            </a:r>
          </a:p>
        </p:txBody>
      </p:sp>
      <p:sp>
        <p:nvSpPr>
          <p:cNvPr id="25" name="Номер слайда 10">
            <a:extLst>
              <a:ext uri="{FF2B5EF4-FFF2-40B4-BE49-F238E27FC236}">
                <a16:creationId xmlns:a16="http://schemas.microsoft.com/office/drawing/2014/main" id="{9B848903-955E-9BB3-8A5E-EE611354C310}"/>
              </a:ext>
            </a:extLst>
          </p:cNvPr>
          <p:cNvSpPr txBox="1">
            <a:spLocks/>
          </p:cNvSpPr>
          <p:nvPr/>
        </p:nvSpPr>
        <p:spPr>
          <a:xfrm>
            <a:off x="11646089" y="6277971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7200" rtl="0" eaLnBrk="1" latinLnBrk="0" hangingPunct="1">
              <a:defRPr lang="ru-RU" sz="1600" kern="1200">
                <a:solidFill>
                  <a:schemeClr val="accent6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 dirty="0">
                <a:solidFill>
                  <a:schemeClr val="tx1"/>
                </a:solidFill>
                <a:cs typeface="Baloo Bhaijaan" panose="03080902040302020200" pitchFamily="66" charset="-78"/>
              </a:rPr>
              <a:t>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DB1809-567B-0D11-6F16-62C81508E7DF}"/>
              </a:ext>
            </a:extLst>
          </p:cNvPr>
          <p:cNvSpPr txBox="1"/>
          <p:nvPr/>
        </p:nvSpPr>
        <p:spPr>
          <a:xfrm>
            <a:off x="118404" y="1700479"/>
            <a:ext cx="5802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/>
              <a:t>Наша целевая аудитория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44470D-E78F-212A-A22C-B2EB662A1216}"/>
              </a:ext>
            </a:extLst>
          </p:cNvPr>
          <p:cNvSpPr txBox="1"/>
          <p:nvPr/>
        </p:nvSpPr>
        <p:spPr>
          <a:xfrm>
            <a:off x="5145899" y="2931510"/>
            <a:ext cx="27935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3200" dirty="0"/>
              <a:t>Молодые специалисты (25-40 лет)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1EF0F5-51C3-36AA-B73F-A87D9D3AC5B4}"/>
              </a:ext>
            </a:extLst>
          </p:cNvPr>
          <p:cNvSpPr txBox="1"/>
          <p:nvPr/>
        </p:nvSpPr>
        <p:spPr>
          <a:xfrm>
            <a:off x="5145899" y="4630324"/>
            <a:ext cx="30837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3200" dirty="0"/>
              <a:t>Люди с хроническими заболеваниями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B5D452-84AC-ECDD-5E8A-1A3EC49931A4}"/>
              </a:ext>
            </a:extLst>
          </p:cNvPr>
          <p:cNvSpPr txBox="1"/>
          <p:nvPr/>
        </p:nvSpPr>
        <p:spPr>
          <a:xfrm>
            <a:off x="8404060" y="2940793"/>
            <a:ext cx="26408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3200" dirty="0"/>
              <a:t>Жители крупных городов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AA9871-5BC5-E159-1A31-55BC79E1863C}"/>
              </a:ext>
            </a:extLst>
          </p:cNvPr>
          <p:cNvSpPr txBox="1"/>
          <p:nvPr/>
        </p:nvSpPr>
        <p:spPr>
          <a:xfrm>
            <a:off x="8398402" y="4630324"/>
            <a:ext cx="2640803" cy="1616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3200" dirty="0"/>
              <a:t>Активные пользователи смартфонов</a:t>
            </a:r>
          </a:p>
        </p:txBody>
      </p:sp>
      <p:pic>
        <p:nvPicPr>
          <p:cNvPr id="2052" name="Picture 4" descr="Picture background">
            <a:extLst>
              <a:ext uri="{FF2B5EF4-FFF2-40B4-BE49-F238E27FC236}">
                <a16:creationId xmlns:a16="http://schemas.microsoft.com/office/drawing/2014/main" id="{E12F938E-D391-E7C2-9B4F-FA1B6A08A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83" y="3138988"/>
            <a:ext cx="4458371" cy="297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DF672240-1879-AA7E-FB3C-E99AB33E2735}"/>
              </a:ext>
            </a:extLst>
          </p:cNvPr>
          <p:cNvCxnSpPr>
            <a:cxnSpLocks/>
          </p:cNvCxnSpPr>
          <p:nvPr/>
        </p:nvCxnSpPr>
        <p:spPr>
          <a:xfrm flipV="1">
            <a:off x="8128000" y="2818708"/>
            <a:ext cx="0" cy="34592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DDD4B1A1-7AD6-169E-A35D-5E23A97F7DC5}"/>
              </a:ext>
            </a:extLst>
          </p:cNvPr>
          <p:cNvCxnSpPr>
            <a:cxnSpLocks/>
          </p:cNvCxnSpPr>
          <p:nvPr/>
        </p:nvCxnSpPr>
        <p:spPr>
          <a:xfrm>
            <a:off x="4977096" y="4626742"/>
            <a:ext cx="62422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418F7255-01F3-C055-C32A-9183F00C3622}"/>
              </a:ext>
            </a:extLst>
          </p:cNvPr>
          <p:cNvCxnSpPr>
            <a:cxnSpLocks/>
          </p:cNvCxnSpPr>
          <p:nvPr/>
        </p:nvCxnSpPr>
        <p:spPr>
          <a:xfrm>
            <a:off x="4977096" y="2818708"/>
            <a:ext cx="62422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>
            <a:extLst>
              <a:ext uri="{FF2B5EF4-FFF2-40B4-BE49-F238E27FC236}">
                <a16:creationId xmlns:a16="http://schemas.microsoft.com/office/drawing/2014/main" id="{9DAA8166-A222-9D8D-CF35-32B30175C9F4}"/>
              </a:ext>
            </a:extLst>
          </p:cNvPr>
          <p:cNvCxnSpPr>
            <a:cxnSpLocks/>
          </p:cNvCxnSpPr>
          <p:nvPr/>
        </p:nvCxnSpPr>
        <p:spPr>
          <a:xfrm>
            <a:off x="4977096" y="6277971"/>
            <a:ext cx="62422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EFF9E3A1-42DD-CDF3-EF2B-EB26EEE4C9DB}"/>
              </a:ext>
            </a:extLst>
          </p:cNvPr>
          <p:cNvCxnSpPr>
            <a:cxnSpLocks/>
          </p:cNvCxnSpPr>
          <p:nvPr/>
        </p:nvCxnSpPr>
        <p:spPr>
          <a:xfrm flipV="1">
            <a:off x="4977096" y="2818708"/>
            <a:ext cx="0" cy="34712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единительная линия 58">
            <a:extLst>
              <a:ext uri="{FF2B5EF4-FFF2-40B4-BE49-F238E27FC236}">
                <a16:creationId xmlns:a16="http://schemas.microsoft.com/office/drawing/2014/main" id="{AC14ED8B-C6C1-EC44-09D4-F61C1215C76C}"/>
              </a:ext>
            </a:extLst>
          </p:cNvPr>
          <p:cNvCxnSpPr>
            <a:cxnSpLocks/>
          </p:cNvCxnSpPr>
          <p:nvPr/>
        </p:nvCxnSpPr>
        <p:spPr>
          <a:xfrm flipV="1">
            <a:off x="11219322" y="2831152"/>
            <a:ext cx="0" cy="34468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F5F705-8659-2C39-AFCE-405D6EA10938}"/>
              </a:ext>
            </a:extLst>
          </p:cNvPr>
          <p:cNvSpPr txBox="1"/>
          <p:nvPr/>
        </p:nvSpPr>
        <p:spPr>
          <a:xfrm>
            <a:off x="3614458" y="0"/>
            <a:ext cx="4963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/>
              <a:t>Основные сценарии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43666B-6795-1A27-C438-C3ED2DE890C5}"/>
              </a:ext>
            </a:extLst>
          </p:cNvPr>
          <p:cNvSpPr txBox="1"/>
          <p:nvPr/>
        </p:nvSpPr>
        <p:spPr>
          <a:xfrm>
            <a:off x="285631" y="864011"/>
            <a:ext cx="33288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Медицинский чат-ассистент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033A3A-55AE-919F-A487-7687B5725DFA}"/>
              </a:ext>
            </a:extLst>
          </p:cNvPr>
          <p:cNvSpPr txBox="1"/>
          <p:nvPr/>
        </p:nvSpPr>
        <p:spPr>
          <a:xfrm>
            <a:off x="4221223" y="1110232"/>
            <a:ext cx="3749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/>
              <a:t>Медицинская карта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30DC4E-4F9D-AD4C-64AA-CABA69FC4C19}"/>
              </a:ext>
            </a:extLst>
          </p:cNvPr>
          <p:cNvSpPr txBox="1"/>
          <p:nvPr/>
        </p:nvSpPr>
        <p:spPr>
          <a:xfrm>
            <a:off x="8577541" y="707886"/>
            <a:ext cx="34865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Расписание приема лекарств</a:t>
            </a:r>
          </a:p>
        </p:txBody>
      </p:sp>
      <p:sp>
        <p:nvSpPr>
          <p:cNvPr id="29" name="Номер слайда 10">
            <a:extLst>
              <a:ext uri="{FF2B5EF4-FFF2-40B4-BE49-F238E27FC236}">
                <a16:creationId xmlns:a16="http://schemas.microsoft.com/office/drawing/2014/main" id="{38CBCA15-7EB4-A938-5A54-69E13714991C}"/>
              </a:ext>
            </a:extLst>
          </p:cNvPr>
          <p:cNvSpPr txBox="1">
            <a:spLocks/>
          </p:cNvSpPr>
          <p:nvPr/>
        </p:nvSpPr>
        <p:spPr>
          <a:xfrm>
            <a:off x="11646089" y="6277971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7200" rtl="0" eaLnBrk="1" latinLnBrk="0" hangingPunct="1">
              <a:defRPr lang="ru-RU" sz="1600" kern="1200">
                <a:solidFill>
                  <a:schemeClr val="accent6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 dirty="0">
                <a:solidFill>
                  <a:schemeClr val="tx1"/>
                </a:solidFill>
                <a:cs typeface="Baloo Bhaijaan" panose="03080902040302020200" pitchFamily="66" charset="-78"/>
              </a:rPr>
              <a:t>5</a:t>
            </a:r>
          </a:p>
        </p:txBody>
      </p:sp>
      <p:pic>
        <p:nvPicPr>
          <p:cNvPr id="8" name="Чат">
            <a:hlinkClick r:id="" action="ppaction://media"/>
            <a:extLst>
              <a:ext uri="{FF2B5EF4-FFF2-40B4-BE49-F238E27FC236}">
                <a16:creationId xmlns:a16="http://schemas.microsoft.com/office/drawing/2014/main" id="{5FC0A8E9-E204-0C64-DE84-95FE386E3A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73464" y="1937615"/>
            <a:ext cx="1953160" cy="4340355"/>
          </a:xfrm>
          <a:prstGeom prst="rect">
            <a:avLst/>
          </a:prstGeom>
        </p:spPr>
      </p:pic>
      <p:pic>
        <p:nvPicPr>
          <p:cNvPr id="9" name="Мед карта">
            <a:hlinkClick r:id="" action="ppaction://media"/>
            <a:extLst>
              <a:ext uri="{FF2B5EF4-FFF2-40B4-BE49-F238E27FC236}">
                <a16:creationId xmlns:a16="http://schemas.microsoft.com/office/drawing/2014/main" id="{6E08C6E5-58C4-4777-3B9A-127656FD76A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00" end="26.6666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119419" y="1937614"/>
            <a:ext cx="1953160" cy="4340355"/>
          </a:xfrm>
          <a:prstGeom prst="rect">
            <a:avLst/>
          </a:prstGeom>
        </p:spPr>
      </p:pic>
      <p:pic>
        <p:nvPicPr>
          <p:cNvPr id="10" name="Расписание">
            <a:hlinkClick r:id="" action="ppaction://media"/>
            <a:extLst>
              <a:ext uri="{FF2B5EF4-FFF2-40B4-BE49-F238E27FC236}">
                <a16:creationId xmlns:a16="http://schemas.microsoft.com/office/drawing/2014/main" id="{2E7B25FC-7D35-BE66-1FBB-2288CB53CECA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5">
                  <p14:trim st="100" end="32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344211" y="1785104"/>
            <a:ext cx="1953161" cy="434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2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2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9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9926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99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18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 mute="1">
                <p:cTn id="24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 mute="1">
                <p:cTn id="30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диаграмма, Прямоугольник, Параллельный">
            <a:extLst>
              <a:ext uri="{FF2B5EF4-FFF2-40B4-BE49-F238E27FC236}">
                <a16:creationId xmlns:a16="http://schemas.microsoft.com/office/drawing/2014/main" id="{397936C6-2B54-C0ED-8D3A-B4A4B1A00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357" y="707886"/>
            <a:ext cx="5840397" cy="5919722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диаграмма, Прямоугольник,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580F057-B76D-110F-DB82-2B2CCEA49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357" y="707886"/>
            <a:ext cx="5840397" cy="59197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59F1B8-9C2A-02E9-CF2E-E9AE281C93D0}"/>
              </a:ext>
            </a:extLst>
          </p:cNvPr>
          <p:cNvSpPr txBox="1"/>
          <p:nvPr/>
        </p:nvSpPr>
        <p:spPr>
          <a:xfrm>
            <a:off x="6096000" y="0"/>
            <a:ext cx="4963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/>
              <a:t>Архитектура проекта</a:t>
            </a:r>
          </a:p>
        </p:txBody>
      </p:sp>
      <p:sp>
        <p:nvSpPr>
          <p:cNvPr id="7" name="Номер слайда 10">
            <a:extLst>
              <a:ext uri="{FF2B5EF4-FFF2-40B4-BE49-F238E27FC236}">
                <a16:creationId xmlns:a16="http://schemas.microsoft.com/office/drawing/2014/main" id="{00BFE540-EC7E-6C59-D1E7-3D5CA1FD69F3}"/>
              </a:ext>
            </a:extLst>
          </p:cNvPr>
          <p:cNvSpPr txBox="1">
            <a:spLocks/>
          </p:cNvSpPr>
          <p:nvPr/>
        </p:nvSpPr>
        <p:spPr>
          <a:xfrm>
            <a:off x="11646089" y="6277971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7200" rtl="0" eaLnBrk="1" latinLnBrk="0" hangingPunct="1">
              <a:defRPr lang="ru-RU" sz="1600" kern="1200">
                <a:solidFill>
                  <a:schemeClr val="accent6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 dirty="0">
                <a:solidFill>
                  <a:schemeClr val="tx1"/>
                </a:solidFill>
                <a:cs typeface="Baloo Bhaijaan" panose="03080902040302020200" pitchFamily="66" charset="-78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716496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55AAE-6F65-B55B-08DA-57F961065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855BBF0-7D9E-214A-4956-E9A73CDEBC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FEF884-E94A-1EB2-238A-5844D826D3D4}"/>
              </a:ext>
            </a:extLst>
          </p:cNvPr>
          <p:cNvSpPr txBox="1"/>
          <p:nvPr/>
        </p:nvSpPr>
        <p:spPr>
          <a:xfrm>
            <a:off x="1181152" y="205489"/>
            <a:ext cx="9829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/>
              <a:t>Технологии</a:t>
            </a:r>
            <a:r>
              <a:rPr lang="en-US" sz="4000" b="1" dirty="0"/>
              <a:t>,</a:t>
            </a:r>
            <a:r>
              <a:rPr lang="ru-RU" sz="4000" b="1" dirty="0"/>
              <a:t> которые мы использовали</a:t>
            </a:r>
          </a:p>
        </p:txBody>
      </p:sp>
      <p:sp>
        <p:nvSpPr>
          <p:cNvPr id="2" name="Номер слайда 10">
            <a:extLst>
              <a:ext uri="{FF2B5EF4-FFF2-40B4-BE49-F238E27FC236}">
                <a16:creationId xmlns:a16="http://schemas.microsoft.com/office/drawing/2014/main" id="{5C9BD22A-E916-A029-AB84-386C11FBC3B9}"/>
              </a:ext>
            </a:extLst>
          </p:cNvPr>
          <p:cNvSpPr txBox="1">
            <a:spLocks/>
          </p:cNvSpPr>
          <p:nvPr/>
        </p:nvSpPr>
        <p:spPr>
          <a:xfrm>
            <a:off x="11646089" y="6277971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7200" rtl="0" eaLnBrk="1" latinLnBrk="0" hangingPunct="1">
              <a:defRPr lang="ru-RU" sz="1600" kern="1200">
                <a:solidFill>
                  <a:schemeClr val="accent6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 dirty="0">
                <a:solidFill>
                  <a:schemeClr val="tx1"/>
                </a:solidFill>
                <a:cs typeface="Baloo Bhaijaan" panose="03080902040302020200" pitchFamily="66" charset="-78"/>
              </a:rPr>
              <a:t>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E89310-494C-49CC-B2F1-44EB1AF855C0}"/>
              </a:ext>
            </a:extLst>
          </p:cNvPr>
          <p:cNvSpPr txBox="1"/>
          <p:nvPr/>
        </p:nvSpPr>
        <p:spPr>
          <a:xfrm>
            <a:off x="545912" y="912348"/>
            <a:ext cx="4445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Для серверной части</a:t>
            </a:r>
            <a:endParaRPr 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E221A8-034C-41BA-BB0A-F602543E0263}"/>
              </a:ext>
            </a:extLst>
          </p:cNvPr>
          <p:cNvSpPr txBox="1"/>
          <p:nvPr/>
        </p:nvSpPr>
        <p:spPr>
          <a:xfrm>
            <a:off x="1181152" y="3112594"/>
            <a:ext cx="3230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CI/CD </a:t>
            </a:r>
            <a:r>
              <a:rPr lang="ru-RU" sz="3200" dirty="0"/>
              <a:t>процесс</a:t>
            </a:r>
            <a:endParaRPr lang="en-US" sz="32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2FCD6FE-99A1-41C6-9DDF-74B8D0EA2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12" y="1887109"/>
            <a:ext cx="835501" cy="835501"/>
          </a:xfrm>
          <a:prstGeom prst="rect">
            <a:avLst/>
          </a:prstGeom>
        </p:spPr>
      </p:pic>
      <p:pic>
        <p:nvPicPr>
          <p:cNvPr id="11" name="Picture 2" descr="Spring Boot - Wikipedia">
            <a:extLst>
              <a:ext uri="{FF2B5EF4-FFF2-40B4-BE49-F238E27FC236}">
                <a16:creationId xmlns:a16="http://schemas.microsoft.com/office/drawing/2014/main" id="{0C401247-0D63-4A9E-BD28-8A1E19045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116" y="1887109"/>
            <a:ext cx="835502" cy="83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7393425-2136-41CF-A892-4A23A114E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6585" y="1887107"/>
            <a:ext cx="835503" cy="83550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9765D7-7038-4957-9B92-CEC2FF8A80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0297" y="1887107"/>
            <a:ext cx="2039389" cy="74416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1E4901A-21F0-45FD-9F3F-843982007B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3193" y="1756446"/>
            <a:ext cx="1219542" cy="12195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4AD9F76-CE58-46CB-98B4-4E2C9C9F4924}"/>
              </a:ext>
            </a:extLst>
          </p:cNvPr>
          <p:cNvSpPr txBox="1"/>
          <p:nvPr/>
        </p:nvSpPr>
        <p:spPr>
          <a:xfrm>
            <a:off x="7352697" y="1065774"/>
            <a:ext cx="4445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Для клиентской части</a:t>
            </a:r>
            <a:endParaRPr lang="en-US" sz="32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1676D81-D6F4-4E5C-AD79-FABF04504E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52" y="3696342"/>
            <a:ext cx="932092" cy="93209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8B04A0F-399A-4CA5-A080-CB51FBDFF6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9003" y="3696342"/>
            <a:ext cx="932093" cy="93209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4B8DD76-0F5D-4526-82F0-0691D376AB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8077" y="4779686"/>
            <a:ext cx="2671292" cy="10380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59D957B-31F4-D71E-77F6-B27671ABDCA1}"/>
              </a:ext>
            </a:extLst>
          </p:cNvPr>
          <p:cNvSpPr txBox="1"/>
          <p:nvPr/>
        </p:nvSpPr>
        <p:spPr>
          <a:xfrm>
            <a:off x="6868792" y="3212546"/>
            <a:ext cx="4741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Искусственный интеллект</a:t>
            </a:r>
            <a:endParaRPr lang="en-US" sz="3200" dirty="0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5234685B-1DCE-90AE-E027-1485F99EE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086" y="4033879"/>
            <a:ext cx="2671200" cy="40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9E15E72F-8B84-61D2-8A8E-A8EEE5713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085" y="4663052"/>
            <a:ext cx="2955647" cy="41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60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графическая вставка, круг, Графика, мультфильм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72601EA4-4F97-4BF4-3D29-05AF34480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552" y="1061827"/>
            <a:ext cx="5476502" cy="1892584"/>
          </a:xfrm>
          <a:prstGeom prst="rect">
            <a:avLst/>
          </a:prstGeom>
        </p:spPr>
      </p:pic>
      <p:sp>
        <p:nvSpPr>
          <p:cNvPr id="22" name="Номер слайда 10">
            <a:extLst>
              <a:ext uri="{FF2B5EF4-FFF2-40B4-BE49-F238E27FC236}">
                <a16:creationId xmlns:a16="http://schemas.microsoft.com/office/drawing/2014/main" id="{3D255BC6-EBDD-01E9-ADCC-250CA974CA6E}"/>
              </a:ext>
            </a:extLst>
          </p:cNvPr>
          <p:cNvSpPr txBox="1">
            <a:spLocks/>
          </p:cNvSpPr>
          <p:nvPr/>
        </p:nvSpPr>
        <p:spPr>
          <a:xfrm>
            <a:off x="11646089" y="6277971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7200" rtl="0" eaLnBrk="1" latinLnBrk="0" hangingPunct="1">
              <a:defRPr lang="ru-RU" sz="1600" kern="1200">
                <a:solidFill>
                  <a:schemeClr val="accent6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 dirty="0">
                <a:solidFill>
                  <a:schemeClr val="tx1"/>
                </a:solidFill>
                <a:cs typeface="Baloo Bhaijaan" panose="03080902040302020200" pitchFamily="66" charset="-78"/>
              </a:rPr>
              <a:t>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F5D5165-9309-1E7D-4F09-B7537F6D4E44}"/>
              </a:ext>
            </a:extLst>
          </p:cNvPr>
          <p:cNvSpPr txBox="1"/>
          <p:nvPr/>
        </p:nvSpPr>
        <p:spPr>
          <a:xfrm>
            <a:off x="5311364" y="0"/>
            <a:ext cx="5476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/>
              <a:t>Текущий статус проекта</a:t>
            </a:r>
          </a:p>
        </p:txBody>
      </p:sp>
      <p:pic>
        <p:nvPicPr>
          <p:cNvPr id="36" name="Рисунок 35" descr="Линия со стрелкой: изгиб по часовой стрелке со сплошной заливкой">
            <a:extLst>
              <a:ext uri="{FF2B5EF4-FFF2-40B4-BE49-F238E27FC236}">
                <a16:creationId xmlns:a16="http://schemas.microsoft.com/office/drawing/2014/main" id="{78B23AD6-15C9-7A17-DAA8-B635B2EFCA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358764">
            <a:off x="7581228" y="533356"/>
            <a:ext cx="868795" cy="868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841FEE-9818-C7E1-C304-DF6725C6EE4A}"/>
              </a:ext>
            </a:extLst>
          </p:cNvPr>
          <p:cNvSpPr txBox="1"/>
          <p:nvPr/>
        </p:nvSpPr>
        <p:spPr>
          <a:xfrm>
            <a:off x="692206" y="2647015"/>
            <a:ext cx="7209578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Сделано и уже работает:</a:t>
            </a:r>
            <a:br>
              <a:rPr lang="ru-RU" sz="3200" dirty="0"/>
            </a:br>
            <a:r>
              <a:rPr lang="ru-RU" sz="2800" dirty="0"/>
              <a:t>Полная реализация MVP в соответствии с ТЗ</a:t>
            </a:r>
          </a:p>
          <a:p>
            <a:endParaRPr lang="ru-RU" sz="2800" dirty="0"/>
          </a:p>
          <a:p>
            <a:r>
              <a:rPr lang="ru-RU" sz="3600" b="1" dirty="0"/>
              <a:t>Осталось до защиты:</a:t>
            </a:r>
            <a:br>
              <a:rPr lang="ru-RU" dirty="0"/>
            </a:br>
            <a:r>
              <a:rPr lang="ru-RU" sz="2800" dirty="0"/>
              <a:t>Добавление метрик</a:t>
            </a:r>
          </a:p>
          <a:p>
            <a:r>
              <a:rPr lang="ru-RU" sz="2800" dirty="0"/>
              <a:t>Реализация </a:t>
            </a:r>
            <a:r>
              <a:rPr lang="en-US" sz="2800" dirty="0"/>
              <a:t>Push-</a:t>
            </a:r>
            <a:r>
              <a:rPr lang="ru-RU" sz="2800" dirty="0"/>
              <a:t>уведомлений</a:t>
            </a:r>
          </a:p>
          <a:p>
            <a:endParaRPr lang="ru-RU" sz="2800" dirty="0"/>
          </a:p>
          <a:p>
            <a:r>
              <a:rPr lang="ru-RU" sz="3200" b="1" dirty="0"/>
              <a:t>Блокеры:</a:t>
            </a:r>
            <a:br>
              <a:rPr lang="ru-RU" dirty="0"/>
            </a:br>
            <a:r>
              <a:rPr lang="ru-RU" sz="2800" dirty="0"/>
              <a:t>Нет критичных </a:t>
            </a:r>
            <a:r>
              <a:rPr lang="ru-RU" sz="2800" dirty="0" err="1"/>
              <a:t>блокеров</a:t>
            </a:r>
            <a:endParaRPr lang="ru-RU" sz="2800" dirty="0"/>
          </a:p>
          <a:p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2F66F14-50E6-24A1-AD35-5CABA417FC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042" y="2677157"/>
            <a:ext cx="609524" cy="609524"/>
          </a:xfrm>
          <a:prstGeom prst="rect">
            <a:avLst/>
          </a:prstGeom>
        </p:spPr>
      </p:pic>
      <p:pic>
        <p:nvPicPr>
          <p:cNvPr id="12" name="Рисунок 11" descr="Изображение выглядит как инструмент, гаечный ключ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BE83E55-2911-0B13-3F4C-82F750DB92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3220" y="3863958"/>
            <a:ext cx="921328" cy="92132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5A0E419-1B2E-E8F1-94A6-88A9FE6E8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670" y="5760950"/>
            <a:ext cx="609524" cy="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613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AFD1486-8C08-5919-0A98-D734575ED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Номер слайда 10">
            <a:extLst>
              <a:ext uri="{FF2B5EF4-FFF2-40B4-BE49-F238E27FC236}">
                <a16:creationId xmlns:a16="http://schemas.microsoft.com/office/drawing/2014/main" id="{8D781594-DE35-F56F-A560-C302AB290CF4}"/>
              </a:ext>
            </a:extLst>
          </p:cNvPr>
          <p:cNvSpPr txBox="1">
            <a:spLocks/>
          </p:cNvSpPr>
          <p:nvPr/>
        </p:nvSpPr>
        <p:spPr>
          <a:xfrm>
            <a:off x="11486509" y="6308333"/>
            <a:ext cx="705492" cy="549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7200" rtl="0" eaLnBrk="1" latinLnBrk="0" hangingPunct="1">
              <a:defRPr lang="ru-RU" sz="1600" kern="1200">
                <a:solidFill>
                  <a:schemeClr val="accent6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 dirty="0">
                <a:solidFill>
                  <a:schemeClr val="tx1"/>
                </a:solidFill>
                <a:cs typeface="Baloo Bhaijaan" panose="03080902040302020200" pitchFamily="66" charset="-78"/>
              </a:rPr>
              <a:t>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A87C5D-5DB5-19D0-2E33-747781C8BF23}"/>
              </a:ext>
            </a:extLst>
          </p:cNvPr>
          <p:cNvSpPr txBox="1"/>
          <p:nvPr/>
        </p:nvSpPr>
        <p:spPr>
          <a:xfrm>
            <a:off x="2689929" y="0"/>
            <a:ext cx="68121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/>
              <a:t>Вклад каждого из команды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FFDC91-C3D1-68A8-BC18-B23EE2CDAF9D}"/>
              </a:ext>
            </a:extLst>
          </p:cNvPr>
          <p:cNvSpPr txBox="1"/>
          <p:nvPr/>
        </p:nvSpPr>
        <p:spPr>
          <a:xfrm>
            <a:off x="847724" y="965825"/>
            <a:ext cx="81819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Сакун Дарья</a:t>
            </a:r>
            <a:b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lang="ru-RU" sz="2800" dirty="0">
                <a:solidFill>
                  <a:prstClr val="black"/>
                </a:solidFill>
                <a:latin typeface="Calibri" panose="020F0502020204030204"/>
              </a:rPr>
              <a:t>Аналитическое направление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3A5972-B63E-49FE-B043-11CCDAA65555}"/>
              </a:ext>
            </a:extLst>
          </p:cNvPr>
          <p:cNvSpPr txBox="1"/>
          <p:nvPr/>
        </p:nvSpPr>
        <p:spPr>
          <a:xfrm>
            <a:off x="833433" y="2155398"/>
            <a:ext cx="81819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Труфанов Егор</a:t>
            </a:r>
            <a:b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lang="ru-RU" sz="2800" dirty="0">
                <a:solidFill>
                  <a:prstClr val="black"/>
                </a:solidFill>
                <a:latin typeface="Calibri" panose="020F0502020204030204"/>
              </a:rPr>
              <a:t>Организация процесса разработки + </a:t>
            </a: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DevOps-</a:t>
            </a:r>
            <a:r>
              <a:rPr lang="ru-RU" sz="2800" dirty="0">
                <a:solidFill>
                  <a:prstClr val="black"/>
                </a:solidFill>
                <a:latin typeface="Calibri" panose="020F0502020204030204"/>
              </a:rPr>
              <a:t>часть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957FDC-B625-9547-1CF2-E24FBCE6C41C}"/>
              </a:ext>
            </a:extLst>
          </p:cNvPr>
          <p:cNvSpPr txBox="1"/>
          <p:nvPr/>
        </p:nvSpPr>
        <p:spPr>
          <a:xfrm>
            <a:off x="847724" y="3344971"/>
            <a:ext cx="81819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Масалкин Никита</a:t>
            </a:r>
            <a:b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lang="ru-RU" sz="2800" dirty="0">
                <a:solidFill>
                  <a:prstClr val="black"/>
                </a:solidFill>
                <a:latin typeface="Calibri" panose="020F0502020204030204"/>
              </a:rPr>
              <a:t>Разработка клиентской части приложения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CF47C8-BD46-E8CF-D598-42A4CA110674}"/>
              </a:ext>
            </a:extLst>
          </p:cNvPr>
          <p:cNvSpPr txBox="1"/>
          <p:nvPr/>
        </p:nvSpPr>
        <p:spPr>
          <a:xfrm>
            <a:off x="833432" y="4534544"/>
            <a:ext cx="81819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Ушаков Денис</a:t>
            </a:r>
            <a:b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</a:t>
            </a:r>
            <a:r>
              <a:rPr lang="ru-RU" sz="2800" dirty="0" err="1">
                <a:solidFill>
                  <a:prstClr val="black"/>
                </a:solidFill>
                <a:latin typeface="Calibri" panose="020F0502020204030204"/>
              </a:rPr>
              <a:t>ерверная</a:t>
            </a:r>
            <a:r>
              <a:rPr lang="ru-RU" sz="2800" dirty="0">
                <a:solidFill>
                  <a:prstClr val="black"/>
                </a:solidFill>
                <a:latin typeface="Calibri" panose="020F0502020204030204"/>
              </a:rPr>
              <a:t> логика приложения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B28C4E-B682-A2AA-2A38-46C4B69A74A7}"/>
              </a:ext>
            </a:extLst>
          </p:cNvPr>
          <p:cNvSpPr txBox="1"/>
          <p:nvPr/>
        </p:nvSpPr>
        <p:spPr>
          <a:xfrm>
            <a:off x="847724" y="5724117"/>
            <a:ext cx="81819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Вологжин Егор</a:t>
            </a:r>
            <a:b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lang="ru-RU" sz="2800" dirty="0">
                <a:solidFill>
                  <a:prstClr val="black"/>
                </a:solidFill>
                <a:latin typeface="Calibri" panose="020F0502020204030204"/>
              </a:rPr>
              <a:t>Тестирование, обеспечение качества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95E17BB-C6E4-3834-1657-5086E8F84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954" y="1164714"/>
            <a:ext cx="947207" cy="94720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1711B49-250F-8A3E-D5F2-13480F8C3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4599" y="2252770"/>
            <a:ext cx="1092201" cy="109220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0894026-7CE8-08EE-222A-B83A6318E5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4621499"/>
            <a:ext cx="1015663" cy="101566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721AF6F-E3E5-CBA0-8202-99A43E5E24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6731" y="3513030"/>
            <a:ext cx="1117600" cy="11176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D1326EA-EA02-4212-71DC-FD0F535A65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7832" y="5593684"/>
            <a:ext cx="1096767" cy="109676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0546516-DE4A-AC67-98F4-8210AFFCB8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510" y="1168400"/>
            <a:ext cx="714921" cy="71492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F3977CC-2120-A972-6757-B30544E54F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803" y="2323052"/>
            <a:ext cx="714921" cy="71492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256A6C2-A848-C5E8-55BD-B5A61928ED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803" y="3493228"/>
            <a:ext cx="714921" cy="71492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B91F14C-5BBE-74A7-AC82-D543EADF32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511" y="4621499"/>
            <a:ext cx="714921" cy="714921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1ABCB96-3B8B-F07C-A577-18B253A707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511" y="5874487"/>
            <a:ext cx="714921" cy="71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9653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 2013–2022">
  <a:themeElements>
    <a:clrScheme name="Тема Office 2013–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Тема Office 2013–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 2013–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8D07AFA-56ED-494E-AC96-7D874BD7F8D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3089DF1-5746-46EC-AE4D-E0FEEFA364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3B034D-ACEF-4C52-A048-622E130B9A2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277</Words>
  <Application>Microsoft Office PowerPoint</Application>
  <PresentationFormat>Широкоэкранный</PresentationFormat>
  <Paragraphs>83</Paragraphs>
  <Slides>10</Slides>
  <Notes>10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20" baseType="lpstr">
      <vt:lpstr>Aptos Display (Заголовки)</vt:lpstr>
      <vt:lpstr>Arial</vt:lpstr>
      <vt:lpstr>Baloo Bhaijaan</vt:lpstr>
      <vt:lpstr>Baloo Da 2</vt:lpstr>
      <vt:lpstr>Calibri</vt:lpstr>
      <vt:lpstr>Calibri Light</vt:lpstr>
      <vt:lpstr>Century Gothic</vt:lpstr>
      <vt:lpstr>Comic Sans MS</vt:lpstr>
      <vt:lpstr>Courier New</vt:lpstr>
      <vt:lpstr>Тема Office 2013–2022</vt:lpstr>
      <vt:lpstr>PocketHealth</vt:lpstr>
      <vt:lpstr>Презентация PowerPoint</vt:lpstr>
      <vt:lpstr>Проблема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PocketHealth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2021-05-30T19:37:17Z</dcterms:created>
  <dcterms:modified xsi:type="dcterms:W3CDTF">2025-05-26T16:06:33Z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